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chemeClr val="tx2"/>
                </a:solidFill>
              </a:rPr>
              <a:t>Косвенная речь. 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Согласование времен. </a:t>
            </a:r>
            <a:br>
              <a:rPr lang="ru-RU" b="1" i="1" dirty="0" smtClean="0">
                <a:solidFill>
                  <a:schemeClr val="tx2"/>
                </a:solidFill>
              </a:rPr>
            </a:br>
            <a:r>
              <a:rPr lang="ru-RU" b="1" i="1" dirty="0" smtClean="0">
                <a:solidFill>
                  <a:schemeClr val="tx2"/>
                </a:solidFill>
              </a:rPr>
              <a:t>8класс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869160"/>
            <a:ext cx="4032448" cy="1224135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Учитель иностранного языка МОУ ИРМО Хомутовская СОШ № 1 - Шустова 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нна </a:t>
            </a:r>
            <a:r>
              <a:rPr lang="ru-RU" dirty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ркадьевна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212976"/>
            <a:ext cx="4310753" cy="286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9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628800"/>
            <a:ext cx="7380808" cy="44973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английском языке, при переводе из </a:t>
            </a:r>
            <a:r>
              <a:rPr lang="ru-RU" dirty="0" smtClean="0">
                <a:solidFill>
                  <a:srgbClr val="FF0000"/>
                </a:solidFill>
              </a:rPr>
              <a:t>прямой речи </a:t>
            </a:r>
            <a:r>
              <a:rPr lang="ru-RU" dirty="0" smtClean="0"/>
              <a:t>в </a:t>
            </a:r>
            <a:r>
              <a:rPr lang="ru-RU" dirty="0" smtClean="0">
                <a:solidFill>
                  <a:srgbClr val="FF0000"/>
                </a:solidFill>
              </a:rPr>
              <a:t>косвенную</a:t>
            </a:r>
            <a:r>
              <a:rPr lang="ru-RU" dirty="0" smtClean="0"/>
              <a:t>, если </a:t>
            </a:r>
            <a:r>
              <a:rPr lang="ru-RU" u="sng" dirty="0" smtClean="0"/>
              <a:t>глагол </a:t>
            </a:r>
            <a:r>
              <a:rPr lang="ru-RU" dirty="0" smtClean="0"/>
              <a:t>, который вводит прямую речь употребляется в </a:t>
            </a:r>
            <a:r>
              <a:rPr lang="en-US" u="sng" dirty="0" smtClean="0"/>
              <a:t>Past Simple </a:t>
            </a:r>
            <a:r>
              <a:rPr lang="ru-RU" dirty="0" smtClean="0"/>
              <a:t>происходит </a:t>
            </a:r>
            <a:r>
              <a:rPr lang="ru-RU" b="1" i="1" dirty="0" smtClean="0"/>
              <a:t>согласование времен</a:t>
            </a:r>
            <a:r>
              <a:rPr lang="ru-RU" dirty="0" smtClean="0"/>
              <a:t>!!!</a:t>
            </a:r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предложениях происходят следующие </a:t>
            </a:r>
            <a:r>
              <a:rPr lang="ru-RU" dirty="0" smtClean="0">
                <a:solidFill>
                  <a:srgbClr val="FF0000"/>
                </a:solidFill>
              </a:rPr>
              <a:t>изменения: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52728" cy="864096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tx2"/>
                </a:solidFill>
              </a:rPr>
              <a:t>Обратите внимание!!!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531" y="188640"/>
            <a:ext cx="1639298" cy="10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5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1" cy="500141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tx1"/>
                </a:solidFill>
              </a:rPr>
              <a:t>1) John </a:t>
            </a:r>
            <a:r>
              <a:rPr lang="de-DE" sz="2000" b="1" dirty="0" err="1">
                <a:solidFill>
                  <a:schemeClr val="tx1"/>
                </a:solidFill>
              </a:rPr>
              <a:t>said</a:t>
            </a:r>
            <a:r>
              <a:rPr lang="de-DE" sz="2000" b="1" dirty="0">
                <a:solidFill>
                  <a:schemeClr val="tx1"/>
                </a:solidFill>
              </a:rPr>
              <a:t>: "I live in New York."</a:t>
            </a:r>
          </a:p>
          <a:p>
            <a:pPr marL="0" indent="0">
              <a:buNone/>
            </a:pPr>
            <a:r>
              <a:rPr lang="de-DE" sz="2000" b="1" i="1" u="sng" dirty="0">
                <a:solidFill>
                  <a:schemeClr val="tx1"/>
                </a:solidFill>
              </a:rPr>
              <a:t>John </a:t>
            </a:r>
            <a:r>
              <a:rPr lang="de-DE" sz="2000" b="1" i="1" u="sng" dirty="0" err="1">
                <a:solidFill>
                  <a:schemeClr val="tx1"/>
                </a:solidFill>
              </a:rPr>
              <a:t>said</a:t>
            </a:r>
            <a:r>
              <a:rPr lang="de-DE" sz="2000" b="1" i="1" u="sng" dirty="0">
                <a:solidFill>
                  <a:schemeClr val="tx1"/>
                </a:solidFill>
              </a:rPr>
              <a:t> (</a:t>
            </a:r>
            <a:r>
              <a:rPr lang="de-DE" sz="2000" b="1" i="1" u="sng" dirty="0" err="1">
                <a:solidFill>
                  <a:schemeClr val="tx1"/>
                </a:solidFill>
              </a:rPr>
              <a:t>that</a:t>
            </a:r>
            <a:r>
              <a:rPr lang="de-DE" sz="2000" b="1" i="1" u="sng" dirty="0">
                <a:solidFill>
                  <a:schemeClr val="tx1"/>
                </a:solidFill>
              </a:rPr>
              <a:t>) </a:t>
            </a:r>
            <a:r>
              <a:rPr lang="de-DE" sz="2000" b="1" i="1" u="sng" dirty="0">
                <a:solidFill>
                  <a:srgbClr val="FF0000"/>
                </a:solidFill>
              </a:rPr>
              <a:t>he </a:t>
            </a:r>
            <a:r>
              <a:rPr lang="de-DE" sz="2000" b="1" i="1" u="sng" dirty="0" err="1">
                <a:solidFill>
                  <a:srgbClr val="FF0000"/>
                </a:solidFill>
              </a:rPr>
              <a:t>lived</a:t>
            </a:r>
            <a:r>
              <a:rPr lang="de-DE" sz="2000" b="1" i="1" u="sng" dirty="0">
                <a:solidFill>
                  <a:srgbClr val="FF0000"/>
                </a:solidFill>
              </a:rPr>
              <a:t> </a:t>
            </a:r>
            <a:r>
              <a:rPr lang="de-DE" sz="2000" b="1" i="1" u="sng" dirty="0">
                <a:solidFill>
                  <a:schemeClr val="tx1"/>
                </a:solidFill>
              </a:rPr>
              <a:t>in New York.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chemeClr val="tx1"/>
                </a:solidFill>
              </a:rPr>
              <a:t>Bob </a:t>
            </a:r>
            <a:r>
              <a:rPr lang="de-DE" sz="2000" b="1" dirty="0" err="1">
                <a:solidFill>
                  <a:schemeClr val="tx1"/>
                </a:solidFill>
              </a:rPr>
              <a:t>said</a:t>
            </a:r>
            <a:r>
              <a:rPr lang="de-DE" sz="2000" b="1" dirty="0">
                <a:solidFill>
                  <a:schemeClr val="tx1"/>
                </a:solidFill>
              </a:rPr>
              <a:t>: "I </a:t>
            </a:r>
            <a:r>
              <a:rPr lang="de-DE" sz="2000" b="1" dirty="0" err="1">
                <a:solidFill>
                  <a:schemeClr val="tx1"/>
                </a:solidFill>
              </a:rPr>
              <a:t>can't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  <a:r>
              <a:rPr lang="de-DE" sz="2000" b="1" dirty="0" err="1">
                <a:solidFill>
                  <a:schemeClr val="tx1"/>
                </a:solidFill>
              </a:rPr>
              <a:t>swim</a:t>
            </a:r>
            <a:r>
              <a:rPr lang="de-DE" sz="2000" b="1" dirty="0">
                <a:solidFill>
                  <a:schemeClr val="tx1"/>
                </a:solidFill>
              </a:rPr>
              <a:t>."</a:t>
            </a:r>
          </a:p>
          <a:p>
            <a:pPr marL="0" indent="0">
              <a:buNone/>
            </a:pPr>
            <a:r>
              <a:rPr lang="de-DE" sz="2000" b="1" i="1" u="sng" dirty="0">
                <a:solidFill>
                  <a:schemeClr val="tx1"/>
                </a:solidFill>
              </a:rPr>
              <a:t>Bob </a:t>
            </a:r>
            <a:r>
              <a:rPr lang="de-DE" sz="2000" b="1" i="1" u="sng" dirty="0" err="1">
                <a:solidFill>
                  <a:schemeClr val="tx1"/>
                </a:solidFill>
              </a:rPr>
              <a:t>said</a:t>
            </a:r>
            <a:r>
              <a:rPr lang="de-DE" sz="2000" b="1" i="1" u="sng" dirty="0">
                <a:solidFill>
                  <a:schemeClr val="tx1"/>
                </a:solidFill>
              </a:rPr>
              <a:t> </a:t>
            </a:r>
            <a:r>
              <a:rPr lang="de-DE" sz="2000" b="1" i="1" u="sng" dirty="0" smtClean="0">
                <a:solidFill>
                  <a:srgbClr val="FF0000"/>
                </a:solidFill>
              </a:rPr>
              <a:t>he </a:t>
            </a:r>
            <a:r>
              <a:rPr lang="de-DE" sz="2000" b="1" i="1" u="sng" dirty="0" err="1">
                <a:solidFill>
                  <a:srgbClr val="FF0000"/>
                </a:solidFill>
              </a:rPr>
              <a:t>couldn't</a:t>
            </a:r>
            <a:r>
              <a:rPr lang="de-DE" sz="2000" b="1" i="1" u="sng" dirty="0">
                <a:solidFill>
                  <a:srgbClr val="FF0000"/>
                </a:solidFill>
              </a:rPr>
              <a:t> </a:t>
            </a:r>
            <a:r>
              <a:rPr lang="de-DE" sz="2000" b="1" i="1" u="sng" dirty="0" err="1">
                <a:solidFill>
                  <a:srgbClr val="FF0000"/>
                </a:solidFill>
              </a:rPr>
              <a:t>swim</a:t>
            </a:r>
            <a:r>
              <a:rPr lang="de-DE" sz="2000" b="1" i="1" u="sng" dirty="0" smtClean="0">
                <a:solidFill>
                  <a:schemeClr val="tx1"/>
                </a:solidFill>
              </a:rPr>
              <a:t>.</a:t>
            </a:r>
            <a:r>
              <a:rPr lang="ru-RU" sz="2000" b="1" i="1" u="sng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ru-RU" sz="2000" b="1" dirty="0"/>
          </a:p>
          <a:p>
            <a:endParaRPr lang="ru-RU" sz="2000" b="1" dirty="0" smtClean="0"/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2) Bob said: "I am learning French."</a:t>
            </a:r>
          </a:p>
          <a:p>
            <a:pPr marL="0" indent="0">
              <a:buNone/>
            </a:pPr>
            <a:r>
              <a:rPr lang="en-US" sz="2000" b="1" i="1" u="sng" dirty="0">
                <a:solidFill>
                  <a:schemeClr val="tx1"/>
                </a:solidFill>
              </a:rPr>
              <a:t>Bob said </a:t>
            </a:r>
            <a:r>
              <a:rPr lang="en-US" sz="2000" b="1" i="1" u="sng" dirty="0">
                <a:solidFill>
                  <a:srgbClr val="FF0000"/>
                </a:solidFill>
              </a:rPr>
              <a:t>he was learning </a:t>
            </a:r>
            <a:r>
              <a:rPr lang="en-US" sz="2000" b="1" i="1" u="sng" dirty="0">
                <a:solidFill>
                  <a:schemeClr val="tx1"/>
                </a:solidFill>
              </a:rPr>
              <a:t>French.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We </a:t>
            </a:r>
            <a:r>
              <a:rPr lang="en-US" sz="2000" b="1" dirty="0">
                <a:solidFill>
                  <a:schemeClr val="tx1"/>
                </a:solidFill>
              </a:rPr>
              <a:t>said to Tom: "We are leaving soon."</a:t>
            </a:r>
          </a:p>
          <a:p>
            <a:pPr marL="0" indent="0">
              <a:buNone/>
            </a:pPr>
            <a:r>
              <a:rPr lang="en-US" sz="2000" b="1" i="1" u="sng" dirty="0">
                <a:solidFill>
                  <a:schemeClr val="tx1"/>
                </a:solidFill>
              </a:rPr>
              <a:t>We told Tom </a:t>
            </a:r>
            <a:r>
              <a:rPr lang="en-US" sz="2000" b="1" i="1" u="sng" dirty="0">
                <a:solidFill>
                  <a:srgbClr val="FF0000"/>
                </a:solidFill>
              </a:rPr>
              <a:t>we were leaving </a:t>
            </a:r>
            <a:r>
              <a:rPr lang="en-US" sz="2000" b="1" i="1" u="sng" dirty="0">
                <a:solidFill>
                  <a:schemeClr val="tx1"/>
                </a:solidFill>
              </a:rPr>
              <a:t>soon.</a:t>
            </a:r>
          </a:p>
          <a:p>
            <a:endParaRPr lang="ru-RU" sz="2000" dirty="0"/>
          </a:p>
          <a:p>
            <a:endParaRPr lang="ru-RU" sz="2000" dirty="0" smtClean="0"/>
          </a:p>
          <a:p>
            <a:pPr marL="0" indent="0">
              <a:buNone/>
            </a:pPr>
            <a:r>
              <a:rPr lang="en-US" sz="2000" b="1" i="1" u="sng" dirty="0" smtClean="0"/>
              <a:t>Present </a:t>
            </a:r>
            <a:r>
              <a:rPr lang="en-US" sz="2000" b="1" i="1" u="sng" dirty="0"/>
              <a:t>simple </a:t>
            </a:r>
            <a:r>
              <a:rPr lang="en-US" sz="2000" b="1" dirty="0" err="1"/>
              <a:t>переходит</a:t>
            </a:r>
            <a:r>
              <a:rPr lang="en-US" sz="2000" b="1" dirty="0"/>
              <a:t> в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en-US" sz="2000" b="1" i="1" u="sng" dirty="0">
                <a:sym typeface="Symbol"/>
              </a:rPr>
              <a:t>P</a:t>
            </a:r>
            <a:r>
              <a:rPr lang="en-US" sz="2000" b="1" i="1" u="sng" dirty="0" smtClean="0"/>
              <a:t>ast </a:t>
            </a:r>
            <a:r>
              <a:rPr lang="en-US" sz="2000" b="1" i="1" u="sng" dirty="0"/>
              <a:t>simple</a:t>
            </a:r>
            <a:endParaRPr lang="ru-RU" sz="2000" b="1" i="1" u="sng" dirty="0"/>
          </a:p>
          <a:p>
            <a:endParaRPr lang="ru-RU" sz="2000" dirty="0" smtClean="0"/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de-DE" sz="2000" b="1" i="1" u="sng" dirty="0" smtClean="0"/>
              <a:t>Present </a:t>
            </a:r>
            <a:r>
              <a:rPr lang="de-DE" sz="2000" b="1" i="1" u="sng" dirty="0"/>
              <a:t>progressive </a:t>
            </a:r>
            <a:r>
              <a:rPr lang="ru-RU" sz="2000" b="1" dirty="0"/>
              <a:t>переходит в 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</a:t>
            </a:r>
            <a:r>
              <a:rPr lang="en-US" sz="2000" b="1" dirty="0" smtClean="0"/>
              <a:t> </a:t>
            </a:r>
            <a:r>
              <a:rPr lang="de-DE" sz="2000" b="1" i="1" u="sng" dirty="0" smtClean="0"/>
              <a:t>Past </a:t>
            </a:r>
            <a:r>
              <a:rPr lang="de-DE" sz="2000" b="1" i="1" u="sng" dirty="0"/>
              <a:t>progressive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610744" cy="4983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Запомни!!!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48880"/>
            <a:ext cx="16398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7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764704"/>
            <a:ext cx="8640959" cy="5361459"/>
          </a:xfrm>
        </p:spPr>
        <p:txBody>
          <a:bodyPr numCol="2"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3)</a:t>
            </a:r>
            <a:r>
              <a:rPr lang="de-DE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Ann </a:t>
            </a:r>
            <a:r>
              <a:rPr lang="de-DE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said</a:t>
            </a:r>
            <a:r>
              <a:rPr lang="de-DE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"Jack </a:t>
            </a:r>
            <a:r>
              <a:rPr lang="de-DE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went</a:t>
            </a:r>
            <a:r>
              <a:rPr lang="de-DE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home</a:t>
            </a:r>
            <a:r>
              <a:rPr lang="de-DE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."</a:t>
            </a:r>
          </a:p>
          <a:p>
            <a:pPr marL="0" indent="0">
              <a:buNone/>
            </a:pPr>
            <a:r>
              <a:rPr lang="de-DE" sz="2000" b="1" i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Ann </a:t>
            </a:r>
            <a:r>
              <a:rPr lang="de-DE" sz="2000" b="1" i="1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said</a:t>
            </a:r>
            <a:r>
              <a:rPr lang="de-DE" sz="2000" b="1" i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Jack </a:t>
            </a:r>
            <a:r>
              <a:rPr lang="de-DE" sz="2000" b="1" i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had</a:t>
            </a:r>
            <a:r>
              <a:rPr lang="de-DE" sz="20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i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gone</a:t>
            </a:r>
            <a:r>
              <a:rPr lang="de-DE" sz="20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i="1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home</a:t>
            </a:r>
            <a:r>
              <a:rPr lang="de-DE" sz="2000" b="1" i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de-DE" sz="2000" b="1" i="1" u="sng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Ann </a:t>
            </a:r>
            <a:r>
              <a:rPr lang="de-DE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said</a:t>
            </a:r>
            <a:r>
              <a:rPr lang="de-DE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to Helen: "I </a:t>
            </a:r>
            <a:r>
              <a:rPr lang="de-DE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bought</a:t>
            </a:r>
            <a:r>
              <a:rPr lang="de-DE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de-DE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de-DE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book</a:t>
            </a:r>
            <a:r>
              <a:rPr lang="de-DE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."</a:t>
            </a:r>
          </a:p>
          <a:p>
            <a:pPr marL="0" indent="0">
              <a:buNone/>
            </a:pPr>
            <a:r>
              <a:rPr lang="de-DE" sz="2000" b="1" i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Ann </a:t>
            </a:r>
            <a:r>
              <a:rPr lang="de-DE" sz="2000" b="1" i="1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told</a:t>
            </a:r>
            <a:r>
              <a:rPr lang="de-DE" sz="2000" b="1" i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Helen </a:t>
            </a:r>
            <a:r>
              <a:rPr lang="de-DE" sz="2000" b="1" i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she</a:t>
            </a:r>
            <a:r>
              <a:rPr lang="de-DE" sz="20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i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had</a:t>
            </a:r>
            <a:r>
              <a:rPr lang="de-DE" sz="20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i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bought</a:t>
            </a:r>
            <a:r>
              <a:rPr lang="de-DE" sz="20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i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de-DE" sz="2000" b="1" i="1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de-DE" sz="2000" b="1" i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i="1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book</a:t>
            </a:r>
            <a:r>
              <a:rPr lang="de-DE" sz="2000" b="1" i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000" b="1" i="1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2000" b="1" i="1" u="sng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sz="2000" b="1" i="1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de-DE" sz="2000" b="1" i="1" u="sng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de-DE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Fred </a:t>
            </a:r>
            <a:r>
              <a:rPr lang="de-DE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said</a:t>
            </a:r>
            <a:r>
              <a:rPr lang="de-DE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"I </a:t>
            </a:r>
            <a:r>
              <a:rPr lang="de-DE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have</a:t>
            </a:r>
            <a:r>
              <a:rPr lang="de-DE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done</a:t>
            </a:r>
            <a:r>
              <a:rPr lang="de-DE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it."</a:t>
            </a:r>
          </a:p>
          <a:p>
            <a:pPr marL="0" indent="0">
              <a:buNone/>
            </a:pPr>
            <a:r>
              <a:rPr lang="de-DE" sz="2000" b="1" i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Fred </a:t>
            </a:r>
            <a:r>
              <a:rPr lang="de-DE" sz="2000" b="1" i="1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said</a:t>
            </a:r>
            <a:r>
              <a:rPr lang="de-DE" sz="2000" b="1" i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 </a:t>
            </a:r>
            <a:r>
              <a:rPr lang="de-DE" sz="2000" b="1" i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had</a:t>
            </a:r>
            <a:r>
              <a:rPr lang="de-DE" sz="20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i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done</a:t>
            </a:r>
            <a:r>
              <a:rPr lang="de-DE" sz="20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i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it.</a:t>
            </a:r>
          </a:p>
          <a:p>
            <a:pPr marL="0" indent="0">
              <a:buNone/>
            </a:pPr>
            <a:r>
              <a:rPr lang="de-DE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Jill </a:t>
            </a:r>
            <a:r>
              <a:rPr lang="de-DE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said</a:t>
            </a:r>
            <a:r>
              <a:rPr lang="de-DE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to Ann: "I </a:t>
            </a:r>
            <a:r>
              <a:rPr lang="de-DE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have</a:t>
            </a:r>
            <a:r>
              <a:rPr lang="de-DE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made</a:t>
            </a:r>
            <a:r>
              <a:rPr lang="de-DE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tea</a:t>
            </a:r>
            <a:r>
              <a:rPr lang="de-DE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."</a:t>
            </a:r>
          </a:p>
          <a:p>
            <a:pPr marL="0" indent="0">
              <a:buNone/>
            </a:pPr>
            <a:r>
              <a:rPr lang="de-DE" sz="2000" b="1" i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Jill </a:t>
            </a:r>
            <a:r>
              <a:rPr lang="de-DE" sz="2000" b="1" i="1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said</a:t>
            </a:r>
            <a:r>
              <a:rPr lang="de-DE" sz="2000" b="1" i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to Ann </a:t>
            </a:r>
            <a:r>
              <a:rPr lang="de-DE" sz="2000" b="1" i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she</a:t>
            </a:r>
            <a:r>
              <a:rPr lang="de-DE" sz="20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i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had</a:t>
            </a:r>
            <a:r>
              <a:rPr lang="de-DE" sz="20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i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made</a:t>
            </a:r>
            <a:r>
              <a:rPr lang="de-DE" sz="2000" b="1" i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b="1" i="1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tea</a:t>
            </a:r>
            <a:r>
              <a:rPr lang="de-DE" sz="2000" b="1" i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sz="2000" b="1" i="1" u="sng" dirty="0" smtClean="0"/>
              <a:t>Past </a:t>
            </a:r>
            <a:r>
              <a:rPr lang="en-US" sz="2000" b="1" i="1" u="sng" dirty="0"/>
              <a:t>simple </a:t>
            </a:r>
            <a:r>
              <a:rPr lang="en-US" sz="2000" b="1" dirty="0" err="1"/>
              <a:t>переходит</a:t>
            </a:r>
            <a:r>
              <a:rPr lang="en-US" sz="2000" b="1" dirty="0"/>
              <a:t> в 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 </a:t>
            </a:r>
            <a:r>
              <a:rPr lang="en-US" sz="2000" b="1" i="1" u="sng" dirty="0" smtClean="0"/>
              <a:t>Past </a:t>
            </a:r>
            <a:r>
              <a:rPr lang="en-US" sz="2000" b="1" i="1" u="sng" dirty="0"/>
              <a:t>perfect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i="1" u="sng" dirty="0"/>
              <a:t>P</a:t>
            </a:r>
            <a:r>
              <a:rPr lang="en-US" sz="2000" b="1" i="1" u="sng" dirty="0" smtClean="0"/>
              <a:t>resent </a:t>
            </a:r>
            <a:r>
              <a:rPr lang="en-US" sz="2000" b="1" i="1" u="sng" dirty="0"/>
              <a:t>perfect </a:t>
            </a:r>
            <a:r>
              <a:rPr lang="en-US" sz="2000" b="1" dirty="0" err="1"/>
              <a:t>переходит</a:t>
            </a:r>
            <a:r>
              <a:rPr lang="en-US" sz="2000" b="1" dirty="0"/>
              <a:t> в 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 </a:t>
            </a:r>
            <a:r>
              <a:rPr lang="en-US" sz="2000" b="1" i="1" u="sng" dirty="0" smtClean="0"/>
              <a:t>Past </a:t>
            </a:r>
            <a:r>
              <a:rPr lang="en-US" sz="2000" b="1" i="1" u="sng" dirty="0"/>
              <a:t>perfect</a:t>
            </a:r>
            <a:endParaRPr lang="ru-RU" sz="2000" b="1" i="1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2530624" cy="4983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Запомни!!!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1919353" cy="202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48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980728"/>
            <a:ext cx="7956872" cy="514543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What did they say? Report it.</a:t>
            </a:r>
          </a:p>
          <a:p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1) Julia </a:t>
            </a:r>
            <a:r>
              <a:rPr lang="en-US" dirty="0"/>
              <a:t>said: “</a:t>
            </a:r>
            <a:r>
              <a:rPr lang="en-US" dirty="0">
                <a:solidFill>
                  <a:srgbClr val="00B050"/>
                </a:solidFill>
              </a:rPr>
              <a:t>My seats are </a:t>
            </a:r>
            <a:r>
              <a:rPr lang="en-US" dirty="0"/>
              <a:t>in the stalls</a:t>
            </a:r>
            <a:r>
              <a:rPr lang="en-US" dirty="0" smtClean="0"/>
              <a:t>.”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Julia </a:t>
            </a:r>
            <a:r>
              <a:rPr lang="en-US" dirty="0"/>
              <a:t>said </a:t>
            </a:r>
            <a:r>
              <a:rPr lang="en-US" dirty="0">
                <a:solidFill>
                  <a:srgbClr val="FF0000"/>
                </a:solidFill>
              </a:rPr>
              <a:t>her seats were </a:t>
            </a:r>
            <a:r>
              <a:rPr lang="en-US" dirty="0"/>
              <a:t>in the stalls</a:t>
            </a:r>
            <a:r>
              <a:rPr lang="en-US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2</a:t>
            </a:r>
            <a:r>
              <a:rPr lang="en-US" dirty="0"/>
              <a:t>) Ben said: “</a:t>
            </a:r>
            <a:r>
              <a:rPr lang="en-US" dirty="0">
                <a:solidFill>
                  <a:srgbClr val="00B050"/>
                </a:solidFill>
              </a:rPr>
              <a:t>I am </a:t>
            </a:r>
            <a:r>
              <a:rPr lang="en-US" dirty="0"/>
              <a:t>in the cloakroom</a:t>
            </a:r>
            <a:r>
              <a:rPr lang="en-US" dirty="0" smtClean="0"/>
              <a:t>.”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Ben </a:t>
            </a:r>
            <a:r>
              <a:rPr lang="en-US" dirty="0"/>
              <a:t>said </a:t>
            </a:r>
            <a:r>
              <a:rPr lang="en-US" dirty="0">
                <a:solidFill>
                  <a:srgbClr val="FF0000"/>
                </a:solidFill>
              </a:rPr>
              <a:t>he was </a:t>
            </a:r>
            <a:r>
              <a:rPr lang="en-US" dirty="0"/>
              <a:t>in the cloakroom</a:t>
            </a:r>
            <a:r>
              <a:rPr lang="en-US" dirty="0" smtClean="0"/>
              <a:t>.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538736" cy="642400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Let’s train!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5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345069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3) Tony said: “</a:t>
            </a:r>
            <a:r>
              <a:rPr lang="en-US" dirty="0">
                <a:solidFill>
                  <a:srgbClr val="FF0000"/>
                </a:solidFill>
              </a:rPr>
              <a:t>The play is </a:t>
            </a:r>
            <a:r>
              <a:rPr lang="en-US" dirty="0"/>
              <a:t>interesting.”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Tony said </a:t>
            </a:r>
            <a:r>
              <a:rPr lang="en-US" dirty="0">
                <a:solidFill>
                  <a:srgbClr val="00B050"/>
                </a:solidFill>
              </a:rPr>
              <a:t>the play was </a:t>
            </a:r>
            <a:r>
              <a:rPr lang="en-US" dirty="0"/>
              <a:t>interesting.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4) Peter said: “</a:t>
            </a:r>
            <a:r>
              <a:rPr lang="en-US" dirty="0">
                <a:solidFill>
                  <a:srgbClr val="FF0000"/>
                </a:solidFill>
              </a:rPr>
              <a:t>We are near </a:t>
            </a:r>
            <a:r>
              <a:rPr lang="en-US" dirty="0"/>
              <a:t>the orchestra pit.”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Peter said </a:t>
            </a:r>
            <a:r>
              <a:rPr lang="en-US" dirty="0">
                <a:solidFill>
                  <a:srgbClr val="00B050"/>
                </a:solidFill>
              </a:rPr>
              <a:t>they were near </a:t>
            </a:r>
            <a:r>
              <a:rPr lang="en-US" dirty="0"/>
              <a:t>the orchestra pit.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5) Jane said: “</a:t>
            </a:r>
            <a:r>
              <a:rPr lang="en-US" dirty="0">
                <a:solidFill>
                  <a:srgbClr val="FF0000"/>
                </a:solidFill>
              </a:rPr>
              <a:t>I live in </a:t>
            </a:r>
            <a:r>
              <a:rPr lang="en-US" dirty="0"/>
              <a:t>London.”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Jane said </a:t>
            </a:r>
            <a:r>
              <a:rPr lang="en-US" dirty="0">
                <a:solidFill>
                  <a:srgbClr val="00B050"/>
                </a:solidFill>
              </a:rPr>
              <a:t>she lived in </a:t>
            </a:r>
            <a:r>
              <a:rPr lang="en-US" dirty="0"/>
              <a:t>London.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18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3" cy="44973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6) Sarah said: “</a:t>
            </a:r>
            <a:r>
              <a:rPr lang="en-US" dirty="0">
                <a:solidFill>
                  <a:srgbClr val="00B050"/>
                </a:solidFill>
              </a:rPr>
              <a:t>I have </a:t>
            </a:r>
            <a:r>
              <a:rPr lang="en-US" dirty="0"/>
              <a:t>a good collection of books at home</a:t>
            </a:r>
            <a:r>
              <a:rPr lang="en-US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Sarah said </a:t>
            </a:r>
            <a:r>
              <a:rPr lang="en-US" dirty="0">
                <a:solidFill>
                  <a:srgbClr val="FF0000"/>
                </a:solidFill>
              </a:rPr>
              <a:t>she had </a:t>
            </a:r>
            <a:r>
              <a:rPr lang="en-US" dirty="0"/>
              <a:t>a good collection of books at home.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7</a:t>
            </a:r>
            <a:r>
              <a:rPr lang="en-US" dirty="0"/>
              <a:t>) Bob said: “</a:t>
            </a:r>
            <a:r>
              <a:rPr lang="en-US" dirty="0">
                <a:solidFill>
                  <a:srgbClr val="00B050"/>
                </a:solidFill>
              </a:rPr>
              <a:t>I can do </a:t>
            </a:r>
            <a:r>
              <a:rPr lang="en-US" dirty="0"/>
              <a:t>it</a:t>
            </a:r>
            <a:r>
              <a:rPr lang="en-US" dirty="0" smtClean="0"/>
              <a:t>.”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Bob said </a:t>
            </a:r>
            <a:r>
              <a:rPr lang="en-US" dirty="0">
                <a:solidFill>
                  <a:srgbClr val="FF0000"/>
                </a:solidFill>
              </a:rPr>
              <a:t>he could do </a:t>
            </a:r>
            <a:r>
              <a:rPr lang="en-US" dirty="0"/>
              <a:t>it.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8) Tom said: “</a:t>
            </a:r>
            <a:r>
              <a:rPr lang="en-US" dirty="0">
                <a:solidFill>
                  <a:srgbClr val="00B050"/>
                </a:solidFill>
              </a:rPr>
              <a:t>We are organizing </a:t>
            </a:r>
            <a:r>
              <a:rPr lang="en-US" dirty="0"/>
              <a:t>a coffee break</a:t>
            </a:r>
            <a:r>
              <a:rPr lang="en-US" dirty="0" smtClean="0"/>
              <a:t>.”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Tom said </a:t>
            </a:r>
            <a:r>
              <a:rPr lang="en-US" dirty="0">
                <a:solidFill>
                  <a:srgbClr val="FF0000"/>
                </a:solidFill>
              </a:rPr>
              <a:t>they were organizing </a:t>
            </a:r>
            <a:r>
              <a:rPr lang="en-US" dirty="0"/>
              <a:t>a coffee break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132856"/>
            <a:ext cx="7408333" cy="345069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9) Terry said: “</a:t>
            </a:r>
            <a:r>
              <a:rPr lang="en-US" dirty="0">
                <a:solidFill>
                  <a:srgbClr val="FF0000"/>
                </a:solidFill>
              </a:rPr>
              <a:t>I am offering </a:t>
            </a:r>
            <a:r>
              <a:rPr lang="en-US" dirty="0"/>
              <a:t>you a cup of tea.”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Terry said </a:t>
            </a:r>
            <a:r>
              <a:rPr lang="en-US" dirty="0">
                <a:solidFill>
                  <a:srgbClr val="00B050"/>
                </a:solidFill>
              </a:rPr>
              <a:t>she was offering </a:t>
            </a:r>
            <a:r>
              <a:rPr lang="en-US" dirty="0"/>
              <a:t>me a cup of tea.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10) Jim said: “</a:t>
            </a:r>
            <a:r>
              <a:rPr lang="en-US" dirty="0">
                <a:solidFill>
                  <a:srgbClr val="FF0000"/>
                </a:solidFill>
              </a:rPr>
              <a:t>I am connecting </a:t>
            </a:r>
            <a:r>
              <a:rPr lang="en-US" dirty="0"/>
              <a:t>the two lines.”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Jim said </a:t>
            </a:r>
            <a:r>
              <a:rPr lang="en-US" dirty="0">
                <a:solidFill>
                  <a:srgbClr val="00B050"/>
                </a:solidFill>
              </a:rPr>
              <a:t>he was connecting </a:t>
            </a:r>
            <a:r>
              <a:rPr lang="en-US" dirty="0"/>
              <a:t>the two lines.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1" y="476672"/>
            <a:ext cx="8125155" cy="609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5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</TotalTime>
  <Words>463</Words>
  <Application>Microsoft Office PowerPoint</Application>
  <PresentationFormat>Экран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Косвенная речь.  Согласование времен.  8класс</vt:lpstr>
      <vt:lpstr>Обратите внимание!!!</vt:lpstr>
      <vt:lpstr>Запомни!!!</vt:lpstr>
      <vt:lpstr>Запомни!!!</vt:lpstr>
      <vt:lpstr>Let’s train!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Косвенная речь.  Согласование времен.  8класс</dc:title>
  <dc:creator>1</dc:creator>
  <cp:lastModifiedBy>ПК</cp:lastModifiedBy>
  <cp:revision>9</cp:revision>
  <dcterms:created xsi:type="dcterms:W3CDTF">2024-02-18T10:24:26Z</dcterms:created>
  <dcterms:modified xsi:type="dcterms:W3CDTF">2024-02-26T02:26:01Z</dcterms:modified>
</cp:coreProperties>
</file>